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7" r:id="rId2"/>
    <p:sldId id="278" r:id="rId3"/>
    <p:sldId id="256" r:id="rId4"/>
    <p:sldId id="288" r:id="rId5"/>
    <p:sldId id="273" r:id="rId6"/>
    <p:sldId id="274" r:id="rId7"/>
    <p:sldId id="293" r:id="rId8"/>
    <p:sldId id="289" r:id="rId9"/>
    <p:sldId id="261" r:id="rId10"/>
    <p:sldId id="290" r:id="rId11"/>
    <p:sldId id="291" r:id="rId12"/>
    <p:sldId id="292" r:id="rId13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9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2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2020-2-11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2020-2-11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2020-2-11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2020-2-11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2020-2-11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2020-2-11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2020-2-11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2020-2-11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2020-2-11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2020-2-11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2020-2-11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ues.fanya.chaoxing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ues.fanya.chaoxing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d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B21585-5695-4570-AFA4-4D8D0202B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0333"/>
            <a:ext cx="9144000" cy="2387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泛雅网络教学平台使用指南</a:t>
            </a:r>
            <a:br>
              <a:rPr lang="en-US" altLang="zh-CN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（教师版）</a:t>
            </a:r>
          </a:p>
        </p:txBody>
      </p:sp>
    </p:spTree>
    <p:extLst>
      <p:ext uri="{BB962C8B-B14F-4D97-AF65-F5344CB8AC3E}">
        <p14:creationId xmlns:p14="http://schemas.microsoft.com/office/powerpoint/2010/main" val="2990776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106\Desktop\白鹏玲\在线学习平台\各平台操作教程\发布通知.jpg">
            <a:extLst>
              <a:ext uri="{FF2B5EF4-FFF2-40B4-BE49-F238E27FC236}">
                <a16:creationId xmlns:a16="http://schemas.microsoft.com/office/drawing/2014/main" id="{B6067236-C7BF-4E37-AA8A-1D58F148F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6"/>
          <a:stretch/>
        </p:blipFill>
        <p:spPr bwMode="auto">
          <a:xfrm>
            <a:off x="219059" y="240875"/>
            <a:ext cx="3567025" cy="2871986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85BEA23-B5C9-4C9D-81C5-D0EF5A67F987}"/>
              </a:ext>
            </a:extLst>
          </p:cNvPr>
          <p:cNvSpPr txBox="1"/>
          <p:nvPr/>
        </p:nvSpPr>
        <p:spPr>
          <a:xfrm>
            <a:off x="1228525" y="3158065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发布通知</a:t>
            </a:r>
          </a:p>
        </p:txBody>
      </p:sp>
      <p:pic>
        <p:nvPicPr>
          <p:cNvPr id="6" name="Picture 2" descr="C:\Users\a106\Desktop\白鹏玲\在线学习平台\各平台操作教程\讨论.jpg">
            <a:extLst>
              <a:ext uri="{FF2B5EF4-FFF2-40B4-BE49-F238E27FC236}">
                <a16:creationId xmlns:a16="http://schemas.microsoft.com/office/drawing/2014/main" id="{C58943FB-563F-4FCE-9DA7-FD333CAB4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"/>
          <a:stretch/>
        </p:blipFill>
        <p:spPr bwMode="auto">
          <a:xfrm>
            <a:off x="4099350" y="374296"/>
            <a:ext cx="7415317" cy="272094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032AD8A-6DCF-4D6F-8CAE-FE52DA6D608B}"/>
              </a:ext>
            </a:extLst>
          </p:cNvPr>
          <p:cNvSpPr/>
          <p:nvPr/>
        </p:nvSpPr>
        <p:spPr>
          <a:xfrm>
            <a:off x="5130800" y="1882732"/>
            <a:ext cx="465667" cy="191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33FFEFF6-40A7-4154-A7F4-3DC61858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208" y="1865798"/>
            <a:ext cx="570570" cy="122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4CF74AC-6626-4DA4-88FD-472798C3038C}"/>
              </a:ext>
            </a:extLst>
          </p:cNvPr>
          <p:cNvSpPr txBox="1"/>
          <p:nvPr/>
        </p:nvSpPr>
        <p:spPr>
          <a:xfrm>
            <a:off x="7509490" y="315806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讨论</a:t>
            </a:r>
          </a:p>
        </p:txBody>
      </p:sp>
      <p:pic>
        <p:nvPicPr>
          <p:cNvPr id="10" name="Picture 2" descr="C:\Users\a106\Desktop\白鹏玲\在线学习平台\各平台操作教程\作业库.jpg">
            <a:extLst>
              <a:ext uri="{FF2B5EF4-FFF2-40B4-BE49-F238E27FC236}">
                <a16:creationId xmlns:a16="http://schemas.microsoft.com/office/drawing/2014/main" id="{01F84645-9438-48B6-BFE4-0463E61A4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59" y="3690883"/>
            <a:ext cx="6271847" cy="2584723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FA0DF1E2-7556-4F03-AA16-EFAAA4DDD303}"/>
              </a:ext>
            </a:extLst>
          </p:cNvPr>
          <p:cNvSpPr/>
          <p:nvPr/>
        </p:nvSpPr>
        <p:spPr>
          <a:xfrm>
            <a:off x="5892833" y="5635099"/>
            <a:ext cx="36004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B266167-C5B5-43DE-ADEA-A2A2CE793939}"/>
              </a:ext>
            </a:extLst>
          </p:cNvPr>
          <p:cNvSpPr/>
          <p:nvPr/>
        </p:nvSpPr>
        <p:spPr>
          <a:xfrm>
            <a:off x="4035483" y="3728983"/>
            <a:ext cx="36004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CC92CE7-8790-4034-8A5B-AF73A66B6A24}"/>
              </a:ext>
            </a:extLst>
          </p:cNvPr>
          <p:cNvSpPr/>
          <p:nvPr/>
        </p:nvSpPr>
        <p:spPr>
          <a:xfrm>
            <a:off x="1371187" y="4098548"/>
            <a:ext cx="36004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CBCDE16-4AA1-4C43-A820-8940538CEA0E}"/>
              </a:ext>
            </a:extLst>
          </p:cNvPr>
          <p:cNvSpPr txBox="1"/>
          <p:nvPr/>
        </p:nvSpPr>
        <p:spPr>
          <a:xfrm>
            <a:off x="2494775" y="627560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发布作业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EE61E98-07A1-4708-BC5B-9350F7944C30}"/>
              </a:ext>
            </a:extLst>
          </p:cNvPr>
          <p:cNvSpPr/>
          <p:nvPr/>
        </p:nvSpPr>
        <p:spPr>
          <a:xfrm>
            <a:off x="10676738" y="374296"/>
            <a:ext cx="36004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3FE80C1-230E-4399-BBC8-9805FA1D24A5}"/>
              </a:ext>
            </a:extLst>
          </p:cNvPr>
          <p:cNvGrpSpPr/>
          <p:nvPr/>
        </p:nvGrpSpPr>
        <p:grpSpPr>
          <a:xfrm>
            <a:off x="6733117" y="3772892"/>
            <a:ext cx="4781550" cy="2346035"/>
            <a:chOff x="6733117" y="3505089"/>
            <a:chExt cx="4781550" cy="2346035"/>
          </a:xfrm>
        </p:grpSpPr>
        <p:pic>
          <p:nvPicPr>
            <p:cNvPr id="16" name="Picture 3" descr="C:\Users\a106\Desktop\白鹏玲\在线学习平台\各平台操作教程\作业批阅1.jpg">
              <a:extLst>
                <a:ext uri="{FF2B5EF4-FFF2-40B4-BE49-F238E27FC236}">
                  <a16:creationId xmlns:a16="http://schemas.microsoft.com/office/drawing/2014/main" id="{05963D69-72D0-4EEC-B558-677EA3074F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150"/>
            <a:stretch/>
          </p:blipFill>
          <p:spPr bwMode="auto">
            <a:xfrm>
              <a:off x="6733117" y="3505090"/>
              <a:ext cx="4781550" cy="2346034"/>
            </a:xfrm>
            <a:prstGeom prst="rect">
              <a:avLst/>
            </a:prstGeom>
            <a:ln w="12700" cmpd="sng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0783621-41D5-4E00-8294-7283D6B0C84B}"/>
                </a:ext>
              </a:extLst>
            </p:cNvPr>
            <p:cNvSpPr/>
            <p:nvPr/>
          </p:nvSpPr>
          <p:spPr>
            <a:xfrm>
              <a:off x="11053597" y="4658988"/>
              <a:ext cx="288032" cy="21602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6D02474C-0AFC-4912-8A80-4631E56B8561}"/>
                </a:ext>
              </a:extLst>
            </p:cNvPr>
            <p:cNvSpPr/>
            <p:nvPr/>
          </p:nvSpPr>
          <p:spPr>
            <a:xfrm>
              <a:off x="10193866" y="3505089"/>
              <a:ext cx="293483" cy="22389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ACE15A25-1704-44C4-AC94-35FFEF457E83}"/>
              </a:ext>
            </a:extLst>
          </p:cNvPr>
          <p:cNvSpPr txBox="1"/>
          <p:nvPr/>
        </p:nvSpPr>
        <p:spPr>
          <a:xfrm>
            <a:off x="8621190" y="627560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批阅作业</a:t>
            </a:r>
          </a:p>
        </p:txBody>
      </p:sp>
    </p:spTree>
    <p:extLst>
      <p:ext uri="{BB962C8B-B14F-4D97-AF65-F5344CB8AC3E}">
        <p14:creationId xmlns:p14="http://schemas.microsoft.com/office/powerpoint/2010/main" val="2738780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白鹏玲\在线学习平台\各平台操作教程\考试设置.jpg">
            <a:extLst>
              <a:ext uri="{FF2B5EF4-FFF2-40B4-BE49-F238E27FC236}">
                <a16:creationId xmlns:a16="http://schemas.microsoft.com/office/drawing/2014/main" id="{AF1B76A0-5380-49B2-AA2E-4DBEEE2A40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r="15436"/>
          <a:stretch/>
        </p:blipFill>
        <p:spPr bwMode="auto">
          <a:xfrm>
            <a:off x="378973" y="237766"/>
            <a:ext cx="5811515" cy="2866587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C0F2E29-E10D-457D-8592-18D3C6FE4E84}"/>
              </a:ext>
            </a:extLst>
          </p:cNvPr>
          <p:cNvSpPr/>
          <p:nvPr/>
        </p:nvSpPr>
        <p:spPr>
          <a:xfrm>
            <a:off x="5754248" y="265198"/>
            <a:ext cx="36004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EE3EEDD-B902-4189-8AAC-97596816D338}"/>
              </a:ext>
            </a:extLst>
          </p:cNvPr>
          <p:cNvSpPr txBox="1"/>
          <p:nvPr/>
        </p:nvSpPr>
        <p:spPr>
          <a:xfrm>
            <a:off x="2705087" y="311810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发布考试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3226069-B5FE-45F0-9646-5E390E5FB4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83"/>
          <a:stretch/>
        </p:blipFill>
        <p:spPr>
          <a:xfrm>
            <a:off x="378971" y="3575531"/>
            <a:ext cx="5811516" cy="2664498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CB37AD1-9742-487F-BBA3-F1A45329E477}"/>
              </a:ext>
            </a:extLst>
          </p:cNvPr>
          <p:cNvSpPr txBox="1"/>
          <p:nvPr/>
        </p:nvSpPr>
        <p:spPr>
          <a:xfrm>
            <a:off x="2705086" y="628168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批改考卷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3CFD86-51B9-4BBE-AA41-98537ACA5701}"/>
              </a:ext>
            </a:extLst>
          </p:cNvPr>
          <p:cNvSpPr/>
          <p:nvPr/>
        </p:nvSpPr>
        <p:spPr>
          <a:xfrm>
            <a:off x="5799780" y="3575531"/>
            <a:ext cx="36004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Picture 2" descr="D:\白鹏玲\在线学习平台\各平台操作教程\统计.jpg">
            <a:extLst>
              <a:ext uri="{FF2B5EF4-FFF2-40B4-BE49-F238E27FC236}">
                <a16:creationId xmlns:a16="http://schemas.microsoft.com/office/drawing/2014/main" id="{27ECDC83-9B2B-4830-8C08-3D5389011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1382" y="1470501"/>
            <a:ext cx="5874042" cy="3633759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2BCD71B3-C64E-41CC-8424-9B8EC57CF28E}"/>
              </a:ext>
            </a:extLst>
          </p:cNvPr>
          <p:cNvSpPr/>
          <p:nvPr/>
        </p:nvSpPr>
        <p:spPr>
          <a:xfrm>
            <a:off x="6317958" y="1470501"/>
            <a:ext cx="823506" cy="230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7242EFC-770D-455F-A6D8-734BE84702F4}"/>
              </a:ext>
            </a:extLst>
          </p:cNvPr>
          <p:cNvSpPr/>
          <p:nvPr/>
        </p:nvSpPr>
        <p:spPr>
          <a:xfrm>
            <a:off x="9568912" y="1503048"/>
            <a:ext cx="36004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8A083A1-22FC-49CA-BE4A-EE34790AFF5C}"/>
              </a:ext>
            </a:extLst>
          </p:cNvPr>
          <p:cNvSpPr txBox="1"/>
          <p:nvPr/>
        </p:nvSpPr>
        <p:spPr>
          <a:xfrm>
            <a:off x="8510517" y="5136807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学习情况统计</a:t>
            </a:r>
          </a:p>
        </p:txBody>
      </p:sp>
    </p:spTree>
    <p:extLst>
      <p:ext uri="{BB962C8B-B14F-4D97-AF65-F5344CB8AC3E}">
        <p14:creationId xmlns:p14="http://schemas.microsoft.com/office/powerpoint/2010/main" val="3356330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CD411C5-7440-4171-B42E-0671885DA8B9}"/>
              </a:ext>
            </a:extLst>
          </p:cNvPr>
          <p:cNvSpPr txBox="1"/>
          <p:nvPr/>
        </p:nvSpPr>
        <p:spPr>
          <a:xfrm>
            <a:off x="4523293" y="2875002"/>
            <a:ext cx="31454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Thanks!</a:t>
            </a:r>
            <a:endParaRPr lang="zh-CN" altLang="en-US" sz="6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873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>
            <a:spLocks noGrp="1"/>
          </p:cNvSpPr>
          <p:nvPr/>
        </p:nvSpPr>
        <p:spPr>
          <a:xfrm>
            <a:off x="-52437" y="301841"/>
            <a:ext cx="12185650" cy="906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泛雅网络教学平台使用指南</a:t>
            </a:r>
            <a:endParaRPr lang="zh-CN" altLang="en-US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5088" y="1489194"/>
            <a:ext cx="11150600" cy="3044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泛雅网络教学平台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为全校师生提供在线教学服务，包括线上学习（观看教学视频、答疑、作业、测验等）、观看速课（微视频）学习、同步课堂学习、直播学习和相关技术服务。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>
              <a:lnSpc>
                <a:spcPct val="150000"/>
              </a:lnSpc>
            </a:pPr>
            <a:endParaRPr lang="en-US" altLang="zh-CN" sz="11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泛雅网络教学平台包含电脑端（网址：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  <a:hlinkClick r:id="rId2"/>
              </a:rPr>
              <a:t>http://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sues.fanya.chaoxing.com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）和手机端（学习通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）两部分，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电脑端和手机端可自动实现资源、数据、功能同步，有效保证师生使用习惯的一致性。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457200">
              <a:lnSpc>
                <a:spcPct val="150000"/>
              </a:lnSpc>
            </a:pPr>
            <a:endParaRPr lang="zh-CN" altLang="en-US" sz="11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泛雅网络教学平台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已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无缝对接超星电子图书、电子期刊、学术视频等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平台资源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，为学生拓展学习提供资源支撑。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94335" y="974725"/>
            <a:ext cx="9911715" cy="161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电脑端访问网址：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sues.fanya.chaoxing.com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初次登录方式：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点击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登录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按钮，输入账号（教师工号）和初始密码（123456）登录。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登录后请绑定手机号并修改密码。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再次登录时，电脑端、学习通均可使用该手机号和密码登录。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j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94335" y="2700020"/>
            <a:ext cx="101263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如果已在学习通登录并绑定工号，登录密码为修改后的密码，支持工号、手机号两种登录方式。</a:t>
            </a:r>
          </a:p>
        </p:txBody>
      </p:sp>
      <p:pic>
        <p:nvPicPr>
          <p:cNvPr id="12" name="Picture 3" descr="C:\Users\a106\Desktop\白鹏玲\在线学习平台\各平台操作教程\泛雅界面.jpg">
            <a:extLst>
              <a:ext uri="{FF2B5EF4-FFF2-40B4-BE49-F238E27FC236}">
                <a16:creationId xmlns:a16="http://schemas.microsoft.com/office/drawing/2014/main" id="{3CB62C7C-3891-4D22-95E8-B1D7387691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6" t="14679" r="237"/>
          <a:stretch/>
        </p:blipFill>
        <p:spPr bwMode="auto">
          <a:xfrm>
            <a:off x="1393882" y="3205957"/>
            <a:ext cx="3414051" cy="18000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a106\Desktop\白鹏玲\在线学习平台\各平台操作教程\泛雅登录1.jpg">
            <a:extLst>
              <a:ext uri="{FF2B5EF4-FFF2-40B4-BE49-F238E27FC236}">
                <a16:creationId xmlns:a16="http://schemas.microsoft.com/office/drawing/2014/main" id="{DEA0F1AF-D959-411B-8D25-3A2CD9096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"/>
          <a:stretch/>
        </p:blipFill>
        <p:spPr bwMode="auto">
          <a:xfrm>
            <a:off x="5756592" y="3205957"/>
            <a:ext cx="3491123" cy="18000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106\Desktop\白鹏玲\在线学习平台\各平台操作教程\重设密码.jpg">
            <a:extLst>
              <a:ext uri="{FF2B5EF4-FFF2-40B4-BE49-F238E27FC236}">
                <a16:creationId xmlns:a16="http://schemas.microsoft.com/office/drawing/2014/main" id="{FB83F80D-21E3-4B31-B160-A09F7E300E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6"/>
          <a:stretch/>
        </p:blipFill>
        <p:spPr bwMode="auto">
          <a:xfrm>
            <a:off x="5756592" y="5143594"/>
            <a:ext cx="3491123" cy="152217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箭头: 右 18">
            <a:extLst>
              <a:ext uri="{FF2B5EF4-FFF2-40B4-BE49-F238E27FC236}">
                <a16:creationId xmlns:a16="http://schemas.microsoft.com/office/drawing/2014/main" id="{B1A4DE0C-9195-496E-9B43-9A1E5F2BDA81}"/>
              </a:ext>
            </a:extLst>
          </p:cNvPr>
          <p:cNvSpPr/>
          <p:nvPr/>
        </p:nvSpPr>
        <p:spPr>
          <a:xfrm>
            <a:off x="4921962" y="3949396"/>
            <a:ext cx="738909" cy="313122"/>
          </a:xfrm>
          <a:prstGeom prst="rightArrow">
            <a:avLst>
              <a:gd name="adj1" fmla="val 50000"/>
              <a:gd name="adj2" fmla="val 4115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箭头: 右弧形 19">
            <a:extLst>
              <a:ext uri="{FF2B5EF4-FFF2-40B4-BE49-F238E27FC236}">
                <a16:creationId xmlns:a16="http://schemas.microsoft.com/office/drawing/2014/main" id="{242DC736-0FF8-4627-B529-2F17AC2127D1}"/>
              </a:ext>
            </a:extLst>
          </p:cNvPr>
          <p:cNvSpPr/>
          <p:nvPr/>
        </p:nvSpPr>
        <p:spPr>
          <a:xfrm>
            <a:off x="9586774" y="4262518"/>
            <a:ext cx="609600" cy="1126837"/>
          </a:xfrm>
          <a:prstGeom prst="curved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477E5650-FBF9-4D47-9C6A-6FEA9A191EC1}"/>
              </a:ext>
            </a:extLst>
          </p:cNvPr>
          <p:cNvSpPr/>
          <p:nvPr/>
        </p:nvSpPr>
        <p:spPr>
          <a:xfrm rot="10800000">
            <a:off x="4921961" y="5570153"/>
            <a:ext cx="738909" cy="313122"/>
          </a:xfrm>
          <a:prstGeom prst="rightArrow">
            <a:avLst>
              <a:gd name="adj1" fmla="val 50000"/>
              <a:gd name="adj2" fmla="val 4115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237680AA-06D1-43C1-A261-D0F6C7A4FAB9}"/>
              </a:ext>
            </a:extLst>
          </p:cNvPr>
          <p:cNvGrpSpPr/>
          <p:nvPr/>
        </p:nvGrpSpPr>
        <p:grpSpPr>
          <a:xfrm>
            <a:off x="1393881" y="5143594"/>
            <a:ext cx="3414051" cy="1518826"/>
            <a:chOff x="4841951" y="980728"/>
            <a:chExt cx="3414051" cy="1515022"/>
          </a:xfrm>
        </p:grpSpPr>
        <p:pic>
          <p:nvPicPr>
            <p:cNvPr id="26" name="Picture 5">
              <a:extLst>
                <a:ext uri="{FF2B5EF4-FFF2-40B4-BE49-F238E27FC236}">
                  <a16:creationId xmlns:a16="http://schemas.microsoft.com/office/drawing/2014/main" id="{193B911A-F307-47BD-961E-A41D1FB44C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24" r="9185" b="42929"/>
            <a:stretch/>
          </p:blipFill>
          <p:spPr bwMode="auto">
            <a:xfrm>
              <a:off x="4841951" y="980728"/>
              <a:ext cx="3414051" cy="1515022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62F578D2-4841-4F22-957F-977475F89869}"/>
                </a:ext>
              </a:extLst>
            </p:cNvPr>
            <p:cNvSpPr/>
            <p:nvPr/>
          </p:nvSpPr>
          <p:spPr>
            <a:xfrm>
              <a:off x="5067016" y="1482555"/>
              <a:ext cx="576064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A4751C81-FC65-462F-BAA8-933297A0BF0E}"/>
                </a:ext>
              </a:extLst>
            </p:cNvPr>
            <p:cNvSpPr/>
            <p:nvPr/>
          </p:nvSpPr>
          <p:spPr>
            <a:xfrm>
              <a:off x="6516216" y="1777636"/>
              <a:ext cx="576064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567" y="912076"/>
            <a:ext cx="11515408" cy="131572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创建课程有两种方式，一是激活课程（教务系统中有今年需要开设的课程，激活课程不需要老师导入学生信息），二是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</a:t>
            </a: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自己创建课程。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激活课程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进入到教师空间，找到下学期需要开的课程，点击激活课程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，具体步骤如下：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00025" y="33655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82345" y="3454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创建课程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1911F1D-2CF7-49BC-82F6-8B3AF44B24CF}"/>
              </a:ext>
            </a:extLst>
          </p:cNvPr>
          <p:cNvPicPr/>
          <p:nvPr/>
        </p:nvPicPr>
        <p:blipFill rotWithShape="1">
          <a:blip r:embed="rId2"/>
          <a:srcRect l="4397" t="2140" r="35085" b="34007"/>
          <a:stretch/>
        </p:blipFill>
        <p:spPr>
          <a:xfrm>
            <a:off x="496251" y="2983456"/>
            <a:ext cx="3191933" cy="208166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B9213F1-DD63-4D6F-9672-C36332272900}"/>
              </a:ext>
            </a:extLst>
          </p:cNvPr>
          <p:cNvSpPr/>
          <p:nvPr/>
        </p:nvSpPr>
        <p:spPr>
          <a:xfrm>
            <a:off x="5604692" y="2540960"/>
            <a:ext cx="36322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266700" algn="just">
              <a:spcAft>
                <a:spcPts val="600"/>
              </a:spcAft>
            </a:pP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第二步：选择生成课程的方式</a:t>
            </a:r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6F64736-9F80-4F44-827C-A46342FC6794}"/>
              </a:ext>
            </a:extLst>
          </p:cNvPr>
          <p:cNvPicPr/>
          <p:nvPr/>
        </p:nvPicPr>
        <p:blipFill rotWithShape="1">
          <a:blip r:embed="rId3"/>
          <a:srcRect l="21587" t="30764" r="21426" b="13486"/>
          <a:stretch/>
        </p:blipFill>
        <p:spPr>
          <a:xfrm>
            <a:off x="4477831" y="2983300"/>
            <a:ext cx="3005665" cy="207735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9FBAAAD-B08E-4AF2-BDC0-08804B939333}"/>
              </a:ext>
            </a:extLst>
          </p:cNvPr>
          <p:cNvSpPr/>
          <p:nvPr/>
        </p:nvSpPr>
        <p:spPr>
          <a:xfrm>
            <a:off x="200025" y="5944474"/>
            <a:ext cx="99516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2400">
              <a:spcAft>
                <a:spcPts val="600"/>
              </a:spcAft>
            </a:pP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第三步：课程激活之后，学生数据就直接在课程中，不需要老师自己添加学生。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A63A4C0-0B7F-483F-9A10-66ECC642016D}"/>
              </a:ext>
            </a:extLst>
          </p:cNvPr>
          <p:cNvSpPr/>
          <p:nvPr/>
        </p:nvSpPr>
        <p:spPr>
          <a:xfrm>
            <a:off x="792480" y="2540960"/>
            <a:ext cx="2646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第一步：点击“点击激活”</a:t>
            </a:r>
            <a:endParaRPr lang="zh-CN" altLang="en-US" sz="16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28CB427-3C0B-4C88-913B-DA028876DD6D}"/>
              </a:ext>
            </a:extLst>
          </p:cNvPr>
          <p:cNvSpPr/>
          <p:nvPr/>
        </p:nvSpPr>
        <p:spPr>
          <a:xfrm>
            <a:off x="4477830" y="5186844"/>
            <a:ext cx="30056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方式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：直接生成课程：是指直接新建课程内容（目前主要方式）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C1728DB8-4100-472B-B0F5-6DC0334A990A}"/>
              </a:ext>
            </a:extLst>
          </p:cNvPr>
          <p:cNvPicPr/>
          <p:nvPr/>
        </p:nvPicPr>
        <p:blipFill rotWithShape="1">
          <a:blip r:embed="rId4"/>
          <a:srcRect l="19339" t="29550" r="21266" b="10615"/>
          <a:stretch/>
        </p:blipFill>
        <p:spPr>
          <a:xfrm>
            <a:off x="8273143" y="2983456"/>
            <a:ext cx="3132666" cy="20772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B80153DE-63D1-4C2B-AD80-27F9D659375D}"/>
              </a:ext>
            </a:extLst>
          </p:cNvPr>
          <p:cNvSpPr/>
          <p:nvPr/>
        </p:nvSpPr>
        <p:spPr>
          <a:xfrm>
            <a:off x="7816184" y="5186844"/>
            <a:ext cx="404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方式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：从已有课程复制数据：是指可以直接复制之前创建的网络课程内容</a:t>
            </a:r>
          </a:p>
        </p:txBody>
      </p:sp>
    </p:spTree>
    <p:extLst>
      <p:ext uri="{BB962C8B-B14F-4D97-AF65-F5344CB8AC3E}">
        <p14:creationId xmlns:p14="http://schemas.microsoft.com/office/powerpoint/2010/main" val="1374860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00025" y="694364"/>
            <a:ext cx="11695642" cy="1235075"/>
          </a:xfrm>
          <a:noFill/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自己创建</a:t>
            </a:r>
            <a:r>
              <a:rPr lang="zh-CN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页面的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“+”,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输入课程名称，选课程封面，生成课程单元，即可完成课程框架的搭建。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3964B1C5-D535-45C6-A1A9-73DA0BCD1B36}"/>
              </a:ext>
            </a:extLst>
          </p:cNvPr>
          <p:cNvSpPr/>
          <p:nvPr/>
        </p:nvSpPr>
        <p:spPr>
          <a:xfrm>
            <a:off x="200025" y="33655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923AE74-6FD1-44DA-B48F-F68062E8ABAA}"/>
              </a:ext>
            </a:extLst>
          </p:cNvPr>
          <p:cNvSpPr txBox="1"/>
          <p:nvPr/>
        </p:nvSpPr>
        <p:spPr>
          <a:xfrm>
            <a:off x="982345" y="3454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创建课程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43E2250-7B3D-497E-A011-E76F3F213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49"/>
          <a:stretch/>
        </p:blipFill>
        <p:spPr>
          <a:xfrm>
            <a:off x="272900" y="1903365"/>
            <a:ext cx="4065375" cy="219519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FAFBE31-A806-462C-B1E8-95ECB3186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130" y="1903365"/>
            <a:ext cx="3688715" cy="219519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439E15C-4643-4DF3-B829-3932C2E60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855" y="4193167"/>
            <a:ext cx="3903980" cy="223266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id="{C4288294-64FF-4C8B-95D1-E6E68B3F0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6245" y="4193167"/>
            <a:ext cx="3766185" cy="2277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760" y="767080"/>
            <a:ext cx="11563350" cy="1586230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由教师自己创建的课程，需要由教师在班级中添加学生。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打开该课程的“管理”模块，点击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班级管理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，可在默认班级或新建班级中添加学生。每门课程支持建设多个平行教学班。</a:t>
            </a:r>
            <a:b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如果教学班由一个或多个行政班组成，可点击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添加学生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从学生库中按学院、专业、班级代码直接批量添加。</a:t>
            </a:r>
            <a:b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教学班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不是由行政班组成，可采用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批量导入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的方式，使用系统中提供的模板添加学生名单。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8760" y="2877185"/>
            <a:ext cx="4828540" cy="272097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5E91F840-0803-4CC9-A75C-F79F5DA82675}"/>
              </a:ext>
            </a:extLst>
          </p:cNvPr>
          <p:cNvGrpSpPr/>
          <p:nvPr/>
        </p:nvGrpSpPr>
        <p:grpSpPr>
          <a:xfrm>
            <a:off x="5239385" y="2706370"/>
            <a:ext cx="6618605" cy="3062605"/>
            <a:chOff x="5239385" y="2706370"/>
            <a:chExt cx="6618605" cy="306260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9385" y="2706370"/>
              <a:ext cx="6618605" cy="3062605"/>
            </a:xfrm>
            <a:prstGeom prst="rect">
              <a:avLst/>
            </a:prstGeom>
            <a:ln w="12700" cmpd="sng">
              <a:solidFill>
                <a:schemeClr val="tx1"/>
              </a:solidFill>
              <a:prstDash val="solid"/>
            </a:ln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D8EF803-5DC0-4FFD-8B85-C87A4F3F68D3}"/>
                </a:ext>
              </a:extLst>
            </p:cNvPr>
            <p:cNvSpPr/>
            <p:nvPr/>
          </p:nvSpPr>
          <p:spPr>
            <a:xfrm>
              <a:off x="7429500" y="4061012"/>
              <a:ext cx="578224" cy="652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B707244A-231F-43CD-880C-132D688CC559}"/>
                </a:ext>
              </a:extLst>
            </p:cNvPr>
            <p:cNvSpPr/>
            <p:nvPr/>
          </p:nvSpPr>
          <p:spPr>
            <a:xfrm>
              <a:off x="9141721" y="4061012"/>
              <a:ext cx="578224" cy="652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>
            <a:extLst>
              <a:ext uri="{FF2B5EF4-FFF2-40B4-BE49-F238E27FC236}">
                <a16:creationId xmlns:a16="http://schemas.microsoft.com/office/drawing/2014/main" id="{3964B1C5-D535-45C6-A1A9-73DA0BCD1B36}"/>
              </a:ext>
            </a:extLst>
          </p:cNvPr>
          <p:cNvSpPr/>
          <p:nvPr/>
        </p:nvSpPr>
        <p:spPr>
          <a:xfrm>
            <a:off x="200025" y="33655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923AE74-6FD1-44DA-B48F-F68062E8ABAA}"/>
              </a:ext>
            </a:extLst>
          </p:cNvPr>
          <p:cNvSpPr txBox="1"/>
          <p:nvPr/>
        </p:nvSpPr>
        <p:spPr>
          <a:xfrm>
            <a:off x="982345" y="3454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上传资料</a:t>
            </a: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B2A3E925-528B-4F2B-B601-793CA60DE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567" y="929005"/>
            <a:ext cx="11475720" cy="1315720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教师登录后进入自己的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教学空间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，可将课程相关资料上传至云盘，支持视频、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FDF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、图片、表格、音频等多种资源类型，并可建立文件夹进行分类管理。</a:t>
            </a:r>
          </a:p>
        </p:txBody>
      </p:sp>
      <p:pic>
        <p:nvPicPr>
          <p:cNvPr id="25" name="图片 30">
            <a:extLst>
              <a:ext uri="{FF2B5EF4-FFF2-40B4-BE49-F238E27FC236}">
                <a16:creationId xmlns:a16="http://schemas.microsoft.com/office/drawing/2014/main" id="{BDB275AC-DEC0-4AB8-A577-3E03706BC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85"/>
          <a:stretch/>
        </p:blipFill>
        <p:spPr>
          <a:xfrm>
            <a:off x="5661192" y="2873375"/>
            <a:ext cx="5963561" cy="302958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3424F86D-6FE3-4CF0-A6DC-5D8FE9337C6C}"/>
              </a:ext>
            </a:extLst>
          </p:cNvPr>
          <p:cNvSpPr txBox="1"/>
          <p:nvPr/>
        </p:nvSpPr>
        <p:spPr>
          <a:xfrm>
            <a:off x="437515" y="2315210"/>
            <a:ext cx="10261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电脑端的云盘和学习通的云盘互通，在学习通中可直接调取电脑端上传的资源。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4CD24C5-3815-4E17-B28C-04BEC9A79E64}"/>
              </a:ext>
            </a:extLst>
          </p:cNvPr>
          <p:cNvGrpSpPr/>
          <p:nvPr/>
        </p:nvGrpSpPr>
        <p:grpSpPr>
          <a:xfrm>
            <a:off x="567247" y="2873375"/>
            <a:ext cx="4615815" cy="3031200"/>
            <a:chOff x="200025" y="2897795"/>
            <a:chExt cx="4615815" cy="3031200"/>
          </a:xfrm>
        </p:grpSpPr>
        <p:pic>
          <p:nvPicPr>
            <p:cNvPr id="31" name="Picture 3" descr="C:\Users\a106\Desktop\白鹏玲\在线学习平台\各平台操作教程\泛雅界面.jpg">
              <a:extLst>
                <a:ext uri="{FF2B5EF4-FFF2-40B4-BE49-F238E27FC236}">
                  <a16:creationId xmlns:a16="http://schemas.microsoft.com/office/drawing/2014/main" id="{B1628DBF-6BE4-4E87-B88F-ADA85EDD59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06" t="14679" r="16927"/>
            <a:stretch/>
          </p:blipFill>
          <p:spPr bwMode="auto">
            <a:xfrm>
              <a:off x="200025" y="2897795"/>
              <a:ext cx="4615815" cy="3031200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8DC73457-7077-4C31-B0EB-CCBBAB1D8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7526" y="4563499"/>
              <a:ext cx="1238314" cy="3873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9687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>
            <a:extLst>
              <a:ext uri="{FF2B5EF4-FFF2-40B4-BE49-F238E27FC236}">
                <a16:creationId xmlns:a16="http://schemas.microsoft.com/office/drawing/2014/main" id="{3964B1C5-D535-45C6-A1A9-73DA0BCD1B36}"/>
              </a:ext>
            </a:extLst>
          </p:cNvPr>
          <p:cNvSpPr/>
          <p:nvPr/>
        </p:nvSpPr>
        <p:spPr>
          <a:xfrm>
            <a:off x="200025" y="33655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923AE74-6FD1-44DA-B48F-F68062E8ABAA}"/>
              </a:ext>
            </a:extLst>
          </p:cNvPr>
          <p:cNvSpPr txBox="1"/>
          <p:nvPr/>
        </p:nvSpPr>
        <p:spPr>
          <a:xfrm>
            <a:off x="982345" y="345440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编辑课程内容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9BE1C51-74F1-4237-ABC0-6836D321FA6A}"/>
              </a:ext>
            </a:extLst>
          </p:cNvPr>
          <p:cNvSpPr/>
          <p:nvPr/>
        </p:nvSpPr>
        <p:spPr>
          <a:xfrm>
            <a:off x="716846" y="1007981"/>
            <a:ext cx="6463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点击“编辑”可对课程目录、课程内容进行修改以及填充。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C9ADFB9-84E2-45B8-9457-E3873A625AA3}"/>
              </a:ext>
            </a:extLst>
          </p:cNvPr>
          <p:cNvGrpSpPr/>
          <p:nvPr/>
        </p:nvGrpSpPr>
        <p:grpSpPr>
          <a:xfrm>
            <a:off x="1170525" y="1591948"/>
            <a:ext cx="6917031" cy="1480418"/>
            <a:chOff x="2008635" y="1521329"/>
            <a:chExt cx="6917031" cy="1480418"/>
          </a:xfrm>
        </p:grpSpPr>
        <p:pic>
          <p:nvPicPr>
            <p:cNvPr id="12" name="Picture 2" descr="C:\Users\a106\Desktop\白鹏玲\在线学习平台\各平台操作教程\编辑课程内容1.jpg">
              <a:extLst>
                <a:ext uri="{FF2B5EF4-FFF2-40B4-BE49-F238E27FC236}">
                  <a16:creationId xmlns:a16="http://schemas.microsoft.com/office/drawing/2014/main" id="{3EC5AACD-893C-4C0F-ACCA-BBABC77FDD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3065" b="49802"/>
            <a:stretch/>
          </p:blipFill>
          <p:spPr bwMode="auto">
            <a:xfrm>
              <a:off x="2008635" y="1521329"/>
              <a:ext cx="6917031" cy="1480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574B7FD-FC2A-4608-A230-63462DAC300A}"/>
                </a:ext>
              </a:extLst>
            </p:cNvPr>
            <p:cNvSpPr/>
            <p:nvPr/>
          </p:nvSpPr>
          <p:spPr>
            <a:xfrm>
              <a:off x="5375920" y="1978422"/>
              <a:ext cx="720080" cy="36004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1016392C-23C9-4C62-806D-FA678EE98485}"/>
              </a:ext>
            </a:extLst>
          </p:cNvPr>
          <p:cNvSpPr/>
          <p:nvPr/>
        </p:nvSpPr>
        <p:spPr>
          <a:xfrm>
            <a:off x="653975" y="3238707"/>
            <a:ext cx="9626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利用下面的控件可在此处插入视频、音频、文档、图书等，还可以对文字进行格式的修改。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9B2067-7C75-4174-B28C-1715A2FD11F6}"/>
              </a:ext>
            </a:extLst>
          </p:cNvPr>
          <p:cNvGrpSpPr/>
          <p:nvPr/>
        </p:nvGrpSpPr>
        <p:grpSpPr>
          <a:xfrm>
            <a:off x="1170525" y="3729080"/>
            <a:ext cx="6758138" cy="1296145"/>
            <a:chOff x="410412" y="3075806"/>
            <a:chExt cx="6758138" cy="1296145"/>
          </a:xfrm>
        </p:grpSpPr>
        <p:pic>
          <p:nvPicPr>
            <p:cNvPr id="18" name="Picture 3" descr="C:\Users\a106\Desktop\白鹏玲\在线学习平台\各平台操作教程\编辑课程内容2.jpg">
              <a:extLst>
                <a:ext uri="{FF2B5EF4-FFF2-40B4-BE49-F238E27FC236}">
                  <a16:creationId xmlns:a16="http://schemas.microsoft.com/office/drawing/2014/main" id="{62F28EE1-BDB6-47FB-AC12-575D5FF1BF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991"/>
            <a:stretch/>
          </p:blipFill>
          <p:spPr bwMode="auto">
            <a:xfrm>
              <a:off x="410412" y="3075806"/>
              <a:ext cx="6758138" cy="1296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1584B5FA-C06B-4018-B44A-AD7CA13568AC}"/>
                </a:ext>
              </a:extLst>
            </p:cNvPr>
            <p:cNvSpPr/>
            <p:nvPr/>
          </p:nvSpPr>
          <p:spPr>
            <a:xfrm>
              <a:off x="971600" y="3219822"/>
              <a:ext cx="6196950" cy="36004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7A3A5FDE-FEC7-4718-8CFF-244AEBB11561}"/>
              </a:ext>
            </a:extLst>
          </p:cNvPr>
          <p:cNvSpPr/>
          <p:nvPr/>
        </p:nvSpPr>
        <p:spPr>
          <a:xfrm>
            <a:off x="653975" y="5152998"/>
            <a:ext cx="98924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编辑完课程内容后，记得要“保存”，编辑过程中，可进行“网页预览”或“手机预览”。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90FE330-15E4-4125-A362-3E8DA2AC3ED6}"/>
              </a:ext>
            </a:extLst>
          </p:cNvPr>
          <p:cNvGrpSpPr/>
          <p:nvPr/>
        </p:nvGrpSpPr>
        <p:grpSpPr>
          <a:xfrm>
            <a:off x="1170525" y="5683312"/>
            <a:ext cx="4377612" cy="758880"/>
            <a:chOff x="410412" y="3939902"/>
            <a:chExt cx="5934075" cy="1028700"/>
          </a:xfrm>
        </p:grpSpPr>
        <p:pic>
          <p:nvPicPr>
            <p:cNvPr id="23" name="Picture 3" descr="C:\Users\a106\Desktop\白鹏玲\在线学习平台\各平台操作教程\编辑课程内容3.jpg">
              <a:extLst>
                <a:ext uri="{FF2B5EF4-FFF2-40B4-BE49-F238E27FC236}">
                  <a16:creationId xmlns:a16="http://schemas.microsoft.com/office/drawing/2014/main" id="{59DEE36B-94F7-4519-91F5-1D883B9CE6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412" y="3939902"/>
              <a:ext cx="5934075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2620B2C2-DA0E-4D1D-A1BE-65493B381EF4}"/>
                </a:ext>
              </a:extLst>
            </p:cNvPr>
            <p:cNvSpPr/>
            <p:nvPr/>
          </p:nvSpPr>
          <p:spPr>
            <a:xfrm>
              <a:off x="4372910" y="3939902"/>
              <a:ext cx="1923147" cy="10287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1549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5" y="1008380"/>
            <a:ext cx="10968990" cy="12306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教师可在线发布学习任务、学习要求、作业、测验等，并可在线提供答疑，可实时查看统计，知晓学生学习动态。</a:t>
            </a: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课程教学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07AF40D-6EB1-43C7-9CA3-419740541C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85" y="2515811"/>
            <a:ext cx="5627455" cy="31511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9CF7013-D341-4757-9399-00965F2401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042" y="2515811"/>
            <a:ext cx="5335571" cy="31277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744</Words>
  <Application>Microsoft Office PowerPoint</Application>
  <PresentationFormat>宽屏</PresentationFormat>
  <Paragraphs>46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微软雅黑</vt:lpstr>
      <vt:lpstr>Arial</vt:lpstr>
      <vt:lpstr>Calibri</vt:lpstr>
      <vt:lpstr>Calibri Light</vt:lpstr>
      <vt:lpstr>Tahoma</vt:lpstr>
      <vt:lpstr>Office 主题</vt:lpstr>
      <vt:lpstr>泛雅网络教学平台使用指南 （教师版）</vt:lpstr>
      <vt:lpstr>PowerPoint 演示文稿</vt:lpstr>
      <vt:lpstr>PowerPoint 演示文稿</vt:lpstr>
      <vt:lpstr>创建课程有两种方式，一是激活课程（教务系统中有今年需要开设的课程，激活课程不需要老师导入学生信息），二是教师自己创建课程。 激活课程：进入到教师空间，找到下学期需要开的课程，点击激活课程，具体步骤如下：</vt:lpstr>
      <vt:lpstr>自己创建课程：点击“课程”页面的“+”,输入课程名称，选课程封面，生成课程单元，即可完成课程框架的搭建。</vt:lpstr>
      <vt:lpstr>由教师自己创建的课程，需要由教师在班级中添加学生。打开该课程的“管理”模块，点击“班级管理”，可在默认班级或新建班级中添加学生。每门课程支持建设多个平行教学班。 如果教学班由一个或多个行政班组成，可点击“添加学生”从学生库中按学院、专业、班级代码直接批量添加。 如果教学班不是由行政班组成，可采用“批量导入”的方式，使用系统中提供的模板添加学生名单。 </vt:lpstr>
      <vt:lpstr>教师登录后进入自己的“教学空间”，可将课程相关资料上传至云盘，支持视频、PPT、WORD、FDF、图片、表格、音频等多种资源类型，并可建立文件夹进行分类管理。</vt:lpstr>
      <vt:lpstr>PowerPoint 演示文稿</vt:lpstr>
      <vt:lpstr>教师可在线发布学习任务、学习要求、作业、测验等，并可在线提供答疑，可实时查看统计，知晓学生学习动态。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sunrui</dc:creator>
  <cp:lastModifiedBy>卫玉</cp:lastModifiedBy>
  <cp:revision>102</cp:revision>
  <dcterms:created xsi:type="dcterms:W3CDTF">2019-11-05T05:20:00Z</dcterms:created>
  <dcterms:modified xsi:type="dcterms:W3CDTF">2020-02-11T10:51:54Z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