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2"/>
    <p:sldId id="279" r:id="rId3"/>
    <p:sldId id="273" r:id="rId4"/>
    <p:sldId id="289" r:id="rId5"/>
    <p:sldId id="288" r:id="rId6"/>
    <p:sldId id="283" r:id="rId7"/>
    <p:sldId id="285" r:id="rId8"/>
    <p:sldId id="286" r:id="rId9"/>
    <p:sldId id="290" r:id="rId10"/>
    <p:sldId id="292" r:id="rId1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2020-2-11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B21585-5695-4570-AFA4-4D8D0202B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0333"/>
            <a:ext cx="9144000" cy="2387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学习通</a:t>
            </a:r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使用指南</a:t>
            </a:r>
            <a:b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（教师版）</a:t>
            </a:r>
          </a:p>
        </p:txBody>
      </p:sp>
    </p:spTree>
    <p:extLst>
      <p:ext uri="{BB962C8B-B14F-4D97-AF65-F5344CB8AC3E}">
        <p14:creationId xmlns:p14="http://schemas.microsoft.com/office/powerpoint/2010/main" val="299077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CD411C5-7440-4171-B42E-0671885DA8B9}"/>
              </a:ext>
            </a:extLst>
          </p:cNvPr>
          <p:cNvSpPr txBox="1"/>
          <p:nvPr/>
        </p:nvSpPr>
        <p:spPr>
          <a:xfrm>
            <a:off x="4523293" y="2875002"/>
            <a:ext cx="31454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Thanks!</a:t>
            </a:r>
            <a:endParaRPr lang="zh-CN" altLang="en-US" sz="6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7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扫描右方二维码或在手机应用市场中搜索“学习通”进行下载。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初次登录者：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页面，选择“新用户注册”，输入手机号获取验证码并设置自己的密码，然后填写学校名称、输入自己的工号、姓名进行信息验证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（注意：信息验证一定不可跳过，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学校名称为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上海工程技术大学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”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，必须写全称，不能使用简写或具体到学院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010" y="3322320"/>
            <a:ext cx="2178685" cy="3510915"/>
          </a:xfrm>
          <a:prstGeom prst="rect">
            <a:avLst/>
          </a:prstGeom>
          <a:ln w="12700" cmpd="sng">
            <a:solidFill>
              <a:schemeClr val="accent1"/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5735" y="3322320"/>
            <a:ext cx="202247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9350" y="3322320"/>
            <a:ext cx="2158365" cy="349440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20" name="文本框 19"/>
          <p:cNvSpPr txBox="1"/>
          <p:nvPr/>
        </p:nvSpPr>
        <p:spPr>
          <a:xfrm>
            <a:off x="336550" y="2503170"/>
            <a:ext cx="10564495" cy="4603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687E22-3CA9-4E88-B0D1-CC8719D2EE55}"/>
              </a:ext>
            </a:extLst>
          </p:cNvPr>
          <p:cNvGrpSpPr/>
          <p:nvPr/>
        </p:nvGrpSpPr>
        <p:grpSpPr>
          <a:xfrm>
            <a:off x="7374255" y="3290570"/>
            <a:ext cx="2110740" cy="3526155"/>
            <a:chOff x="7396480" y="3322320"/>
            <a:chExt cx="2110740" cy="3526155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DC6F85BA-7E17-43D3-B6DD-35EFAC29D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6480" y="3322320"/>
              <a:ext cx="2110740" cy="352615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58320CC-2767-4919-A7D4-BB20A1421CAE}"/>
                </a:ext>
              </a:extLst>
            </p:cNvPr>
            <p:cNvSpPr txBox="1"/>
            <p:nvPr/>
          </p:nvSpPr>
          <p:spPr>
            <a:xfrm>
              <a:off x="7516901" y="3845795"/>
              <a:ext cx="1398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上海工程技术大学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5A30ADF-5B55-43A0-B940-05D732DCB5F6}"/>
              </a:ext>
            </a:extLst>
          </p:cNvPr>
          <p:cNvGrpSpPr/>
          <p:nvPr/>
        </p:nvGrpSpPr>
        <p:grpSpPr>
          <a:xfrm>
            <a:off x="9820275" y="3322320"/>
            <a:ext cx="2214245" cy="3494405"/>
            <a:chOff x="9820275" y="3322320"/>
            <a:chExt cx="2214245" cy="3494405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297FF650-41D7-49ED-95E3-9AF1E22D0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20275" y="3322320"/>
              <a:ext cx="2214245" cy="3494405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86A25F2-E0FE-42C9-A201-4238A2D10E29}"/>
                </a:ext>
              </a:extLst>
            </p:cNvPr>
            <p:cNvSpPr txBox="1"/>
            <p:nvPr/>
          </p:nvSpPr>
          <p:spPr>
            <a:xfrm>
              <a:off x="9921683" y="4254451"/>
              <a:ext cx="139849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800" dirty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上海工程技术大学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4D427727-2CEC-4F77-AEEF-47B6F9E492FF}"/>
              </a:ext>
            </a:extLst>
          </p:cNvPr>
          <p:cNvSpPr txBox="1"/>
          <p:nvPr/>
        </p:nvSpPr>
        <p:spPr>
          <a:xfrm>
            <a:off x="8631680" y="6346306"/>
            <a:ext cx="2580005" cy="368300"/>
          </a:xfrm>
          <a:prstGeom prst="rect">
            <a:avLst/>
          </a:prstGeom>
          <a:solidFill>
            <a:srgbClr val="139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12840F5-80E7-432E-A18E-1AFEE2B94BF5}"/>
              </a:ext>
            </a:extLst>
          </p:cNvPr>
          <p:cNvSpPr txBox="1"/>
          <p:nvPr/>
        </p:nvSpPr>
        <p:spPr>
          <a:xfrm>
            <a:off x="8631680" y="5838604"/>
            <a:ext cx="2580005" cy="368300"/>
          </a:xfrm>
          <a:prstGeom prst="rect">
            <a:avLst/>
          </a:prstGeom>
          <a:solidFill>
            <a:srgbClr val="139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该步骤不可跳过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837982"/>
            <a:ext cx="11257280" cy="12350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电脑端已建设好的课程，在学习通中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模块会出现老师建设的这门课程（课程名称后显示“教”）。教师也可以直接在学习通中创建和编辑课程内容。</a:t>
            </a: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创建课程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E8337FB-0056-4E28-BE5E-78A6278629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4"/>
          <a:stretch/>
        </p:blipFill>
        <p:spPr>
          <a:xfrm>
            <a:off x="792480" y="2073057"/>
            <a:ext cx="2599920" cy="428541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B5ED1BC-0A30-49BD-A6A4-6B1A0C6BE909}"/>
              </a:ext>
            </a:extLst>
          </p:cNvPr>
          <p:cNvSpPr/>
          <p:nvPr/>
        </p:nvSpPr>
        <p:spPr>
          <a:xfrm>
            <a:off x="792480" y="4055533"/>
            <a:ext cx="2263881" cy="4487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4092118-088A-4B70-A2CB-F3F6C77237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4"/>
          <a:stretch/>
        </p:blipFill>
        <p:spPr>
          <a:xfrm>
            <a:off x="7556208" y="2073057"/>
            <a:ext cx="2599064" cy="4284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5CA92DC-43CC-4E7C-B093-C38A0E0917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2"/>
          <a:stretch/>
        </p:blipFill>
        <p:spPr>
          <a:xfrm>
            <a:off x="4181518" y="2073057"/>
            <a:ext cx="2598170" cy="42840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BB2E6CC0-B177-49C0-88E9-35B36EA9E27D}"/>
              </a:ext>
            </a:extLst>
          </p:cNvPr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682EB4-EF1B-4472-AD94-DCCE1875D3D6}"/>
              </a:ext>
            </a:extLst>
          </p:cNvPr>
          <p:cNvSpPr txBox="1"/>
          <p:nvPr/>
        </p:nvSpPr>
        <p:spPr>
          <a:xfrm>
            <a:off x="982345" y="2495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上传资料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026940F-1668-4890-B77C-A0033285E867}"/>
              </a:ext>
            </a:extLst>
          </p:cNvPr>
          <p:cNvSpPr txBox="1"/>
          <p:nvPr/>
        </p:nvSpPr>
        <p:spPr>
          <a:xfrm>
            <a:off x="200025" y="1104477"/>
            <a:ext cx="1026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电脑端的云盘和学习通的云盘互通，在学习通中可直接调取电脑端上传的资源。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5473C0B-49C1-47E0-B638-764DAEA43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5"/>
          <a:stretch/>
        </p:blipFill>
        <p:spPr>
          <a:xfrm>
            <a:off x="5507676" y="1742924"/>
            <a:ext cx="2910640" cy="4800599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73A236-6E2A-4A46-8C59-0F543271EE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5"/>
          <a:stretch/>
        </p:blipFill>
        <p:spPr>
          <a:xfrm>
            <a:off x="1420258" y="1742924"/>
            <a:ext cx="2910640" cy="4800599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80BB145-7E22-4440-8CF6-DA72561BD67D}"/>
              </a:ext>
            </a:extLst>
          </p:cNvPr>
          <p:cNvSpPr/>
          <p:nvPr/>
        </p:nvSpPr>
        <p:spPr>
          <a:xfrm>
            <a:off x="3395133" y="1972733"/>
            <a:ext cx="863600" cy="1921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878CB9-7964-48DA-A906-533544EB0137}"/>
              </a:ext>
            </a:extLst>
          </p:cNvPr>
          <p:cNvSpPr/>
          <p:nvPr/>
        </p:nvSpPr>
        <p:spPr>
          <a:xfrm>
            <a:off x="6256028" y="4732866"/>
            <a:ext cx="1516371" cy="1286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0045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846449"/>
            <a:ext cx="11330940" cy="12350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学习通提供丰富的课堂活动控件帮助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激活课堂氛围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。选择需要授课的班级，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点击课程页面下方中间的“＋” （全部活动）按钮，可以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发放活动控件与学生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互动。此外，还可以使用学习通的“群聊”功能与学生进行互动。</a:t>
            </a: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线上教学方式一：课堂互动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2BCE46-1D71-454B-B24F-C24CA422D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>
          <a:xfrm>
            <a:off x="347345" y="2242393"/>
            <a:ext cx="2603387" cy="428541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0ACEF63E-DD44-4C82-82FC-FF36B48E81AA}"/>
              </a:ext>
            </a:extLst>
          </p:cNvPr>
          <p:cNvGrpSpPr/>
          <p:nvPr/>
        </p:nvGrpSpPr>
        <p:grpSpPr>
          <a:xfrm>
            <a:off x="3285721" y="2242393"/>
            <a:ext cx="2592161" cy="4284000"/>
            <a:chOff x="3795633" y="2089990"/>
            <a:chExt cx="2592161" cy="4284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A2FCB3F-3200-4EA8-AA64-CA568BA787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37"/>
            <a:stretch/>
          </p:blipFill>
          <p:spPr>
            <a:xfrm>
              <a:off x="3795633" y="2089990"/>
              <a:ext cx="2592161" cy="4284000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5AF42D8-CC95-4C75-9605-362479C2F7B6}"/>
                </a:ext>
              </a:extLst>
            </p:cNvPr>
            <p:cNvSpPr/>
            <p:nvPr/>
          </p:nvSpPr>
          <p:spPr>
            <a:xfrm>
              <a:off x="4859864" y="5909736"/>
              <a:ext cx="463700" cy="4318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0AB412F-F9FA-4B9F-820F-41FF7959D3B8}"/>
              </a:ext>
            </a:extLst>
          </p:cNvPr>
          <p:cNvGrpSpPr/>
          <p:nvPr/>
        </p:nvGrpSpPr>
        <p:grpSpPr>
          <a:xfrm>
            <a:off x="6211147" y="2242393"/>
            <a:ext cx="2595609" cy="4284000"/>
            <a:chOff x="6359359" y="2184534"/>
            <a:chExt cx="2595609" cy="4284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DD5E28B-AC74-447F-ABCA-DB3194CD45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60"/>
            <a:stretch/>
          </p:blipFill>
          <p:spPr>
            <a:xfrm>
              <a:off x="6359359" y="2184534"/>
              <a:ext cx="2595609" cy="4284000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96CF1CE-9C62-451C-9576-80CAE013B281}"/>
                </a:ext>
              </a:extLst>
            </p:cNvPr>
            <p:cNvSpPr/>
            <p:nvPr/>
          </p:nvSpPr>
          <p:spPr>
            <a:xfrm>
              <a:off x="6451600" y="2667000"/>
              <a:ext cx="2404533" cy="24214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B70857E-0894-4226-BC76-3C7169CFFF55}"/>
              </a:ext>
            </a:extLst>
          </p:cNvPr>
          <p:cNvGrpSpPr/>
          <p:nvPr/>
        </p:nvGrpSpPr>
        <p:grpSpPr>
          <a:xfrm>
            <a:off x="9140021" y="2242393"/>
            <a:ext cx="2592161" cy="4284000"/>
            <a:chOff x="9252494" y="2191725"/>
            <a:chExt cx="2592161" cy="42840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572AE47-EECF-4380-9E36-4EB67C8ED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37"/>
            <a:stretch/>
          </p:blipFill>
          <p:spPr>
            <a:xfrm>
              <a:off x="9252494" y="2191725"/>
              <a:ext cx="2592161" cy="4284000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0D39241-6F60-4FA8-A55F-890A5F74E7B0}"/>
                </a:ext>
              </a:extLst>
            </p:cNvPr>
            <p:cNvSpPr/>
            <p:nvPr/>
          </p:nvSpPr>
          <p:spPr>
            <a:xfrm>
              <a:off x="11463867" y="2353733"/>
              <a:ext cx="380788" cy="3132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1E0A4DA2-C39F-4834-BD82-F0BC048A1A4B}"/>
              </a:ext>
            </a:extLst>
          </p:cNvPr>
          <p:cNvSpPr/>
          <p:nvPr/>
        </p:nvSpPr>
        <p:spPr>
          <a:xfrm>
            <a:off x="381214" y="3996269"/>
            <a:ext cx="2531322" cy="11514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340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59155"/>
            <a:ext cx="10968990" cy="16554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适用于希望快速自主建设教学视频的课程。</a:t>
            </a:r>
            <a:b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教师可选择“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ppt+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录音”，将所需讲的内容录制为速课（微视频），速课录制完成，相当于做好了教学视频。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教师课程页面打开“教案”，选择需要讲解的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，在右下角“更多”中找到“录制速课”点开即可开始录制，录制结束后可选择保存至云盘，然后上传到课程章节中供学生在线学习。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716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线上教学方式二：速课（微视频）录制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5B02E6-2188-461D-B2EE-EEA19443F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1" y="2622549"/>
            <a:ext cx="2034982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4F2101-4D2A-42A3-9940-56C69A98F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98" y="2624939"/>
            <a:ext cx="1976783" cy="3638303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99DA188-3D74-4A21-B284-BEBBA7D88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15" y="2622549"/>
            <a:ext cx="1965161" cy="3643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ABC432C-5A39-43B9-8E1F-E93283E08A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769" y="2609178"/>
            <a:ext cx="2000123" cy="36430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3FD48DD-CAFA-4F4F-B35E-7F083AE499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065" y="2609178"/>
            <a:ext cx="2042602" cy="36430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786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859155"/>
            <a:ext cx="10968990" cy="13798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教师课程页面打开“教案”，选择需要讲解的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，在右下角“更多”中找到“同步课堂”，点开后可显示学生手机端和电脑端的观看方式。</a:t>
            </a: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​学生在学习通输入邀请码，或在电脑端打开网址，即可听到教师的授课，学生手机或电脑上会同步看到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线上教学方式三：同步课堂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5B02E6-2188-461D-B2EE-EEA19443F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12" y="2622549"/>
            <a:ext cx="2034982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4F2101-4D2A-42A3-9940-56C69A98F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95" y="2624939"/>
            <a:ext cx="1976783" cy="3638303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99DA188-3D74-4A21-B284-BEBBA7D88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20" y="2622548"/>
            <a:ext cx="1965161" cy="3643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C613A8-207F-4825-AA97-6C6E29D66A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04" y="2622548"/>
            <a:ext cx="2038252" cy="36430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7432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641" y="892775"/>
            <a:ext cx="10968990" cy="1675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教师课程页面选择课程的教学班，点击下方的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“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+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”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，点击“直播”后可进行直播教学。直播教学结束后，教师可自主选择是否允许学生“回看”，若教师希望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直播记录成绩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，需在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成绩权重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中设置直播观看分钟数及所占权重，目前仅在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课程章节中添加的直播会记录观看成绩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。</a:t>
            </a: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</a:b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​学生在学习通中可以直接看到教师的直播视频，如果教师选择“允许回看”，学生可以选择方便的时间观看。</a:t>
            </a: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线上教学方式四：直播教学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5B02E6-2188-461D-B2EE-EEA19443F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6" y="2726962"/>
            <a:ext cx="2034982" cy="3643086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4F2101-4D2A-42A3-9940-56C69A98F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761" y="2729354"/>
            <a:ext cx="1976783" cy="3638303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85C16E-9C67-4384-B761-C981347A7F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76" y="2726961"/>
            <a:ext cx="1953229" cy="3635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58D558-95AB-471C-B107-ECBC6D8FF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341" y="2730307"/>
            <a:ext cx="2043941" cy="3628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879DB76-61DE-4B37-819B-565436B723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62" y="2726962"/>
            <a:ext cx="1977594" cy="3643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809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BB2E6CC0-B177-49C0-88E9-35B36EA9E27D}"/>
              </a:ext>
            </a:extLst>
          </p:cNvPr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A682EB4-EF1B-4472-AD94-DCCE1875D3D6}"/>
              </a:ext>
            </a:extLst>
          </p:cNvPr>
          <p:cNvSpPr txBox="1"/>
          <p:nvPr/>
        </p:nvSpPr>
        <p:spPr>
          <a:xfrm>
            <a:off x="982345" y="2495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数据统计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026940F-1668-4890-B77C-A0033285E867}"/>
              </a:ext>
            </a:extLst>
          </p:cNvPr>
          <p:cNvSpPr txBox="1"/>
          <p:nvPr/>
        </p:nvSpPr>
        <p:spPr>
          <a:xfrm>
            <a:off x="200025" y="1104477"/>
            <a:ext cx="1026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学习通提供教学运行的数据统计功能，包括课堂报告、学情统计、成绩统计。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8F8B43F-9C77-45C2-A986-0253B101128A}"/>
              </a:ext>
            </a:extLst>
          </p:cNvPr>
          <p:cNvGrpSpPr/>
          <p:nvPr/>
        </p:nvGrpSpPr>
        <p:grpSpPr>
          <a:xfrm>
            <a:off x="1822564" y="1651000"/>
            <a:ext cx="2905835" cy="4802400"/>
            <a:chOff x="442497" y="1651000"/>
            <a:chExt cx="2905835" cy="48024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AFFAA3-8B49-4EC1-8AE9-852E80FD38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37"/>
            <a:stretch/>
          </p:blipFill>
          <p:spPr>
            <a:xfrm>
              <a:off x="442497" y="1651000"/>
              <a:ext cx="2905835" cy="4802400"/>
            </a:xfrm>
            <a:prstGeom prst="rect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6CC590E-D699-4F0A-8F35-4631406ADF18}"/>
                </a:ext>
              </a:extLst>
            </p:cNvPr>
            <p:cNvSpPr/>
            <p:nvPr/>
          </p:nvSpPr>
          <p:spPr>
            <a:xfrm>
              <a:off x="2692400" y="2912532"/>
              <a:ext cx="537437" cy="4910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02E5C7F2-DFFB-4C39-BD94-DE3DDBFB02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0"/>
          <a:stretch/>
        </p:blipFill>
        <p:spPr>
          <a:xfrm>
            <a:off x="5725053" y="1651000"/>
            <a:ext cx="2898137" cy="480240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4938C6A-2EEF-4202-AFE4-775F4621F398}"/>
              </a:ext>
            </a:extLst>
          </p:cNvPr>
          <p:cNvSpPr/>
          <p:nvPr/>
        </p:nvSpPr>
        <p:spPr>
          <a:xfrm>
            <a:off x="5808133" y="2252133"/>
            <a:ext cx="2675467" cy="33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91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72,&quot;width&quot;:307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621</Words>
  <Application>Microsoft Office PowerPoint</Application>
  <PresentationFormat>宽屏</PresentationFormat>
  <Paragraphs>33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黑体</vt:lpstr>
      <vt:lpstr>微软雅黑</vt:lpstr>
      <vt:lpstr>Arial</vt:lpstr>
      <vt:lpstr>Calibri</vt:lpstr>
      <vt:lpstr>Calibri Light</vt:lpstr>
      <vt:lpstr>Tahoma</vt:lpstr>
      <vt:lpstr>Office 主题</vt:lpstr>
      <vt:lpstr>学习通APP使用指南 （教师版）</vt:lpstr>
      <vt:lpstr>手机上下载并安装学习通APP： 扫描右方二维码或在手机应用市场中搜索“学习通”进行下载。</vt:lpstr>
      <vt:lpstr>电脑端已建设好的课程，在学习通中“课程”模块会出现老师建设的这门课程（课程名称后显示“教”）。教师也可以直接在学习通中创建和编辑课程内容。</vt:lpstr>
      <vt:lpstr>PowerPoint 演示文稿</vt:lpstr>
      <vt:lpstr>学习通提供丰富的课堂活动控件帮助教师激活课堂氛围。选择需要授课的班级，点击课程页面下方中间的“＋” （全部活动）按钮，可以通过发放活动控件与学生互动。此外，还可以使用学习通的“群聊”功能与学生进行互动。</vt:lpstr>
      <vt:lpstr>适用于希望快速自主建设教学视频的课程。 教师可选择“ppt+录音”，将所需讲的内容录制为速课（微视频），速课录制完成，相当于做好了教学视频。 教师课程页面打开“教案”，选择需要讲解的PPT，在右下角“更多”中找到“录制速课”点开即可开始录制，录制结束后可选择保存至云盘，然后上传到课程章节中供学生在线学习。</vt:lpstr>
      <vt:lpstr>教师课程页面打开“教案”，选择需要讲解的PPT，在右下角“更多”中找到“同步课堂”，点开后可显示学生手机端和电脑端的观看方式。 ​学生在学习通输入邀请码，或在电脑端打开网址，即可听到教师的授课，学生手机或电脑上会同步看到ppt。</vt:lpstr>
      <vt:lpstr>教师课程页面选择课程的教学班，点击下方的“+” ，点击“直播”后可进行直播教学。直播教学结束后，教师可自主选择是否允许学生“回看”，若教师希望直播记录成绩，需在成绩权重中设置直播观看分钟数及所占权重，目前仅在课程章节中添加的直播会记录观看成绩。 ​学生在学习通中可以直接看到教师的直播视频，如果教师选择“允许回看”，学生可以选择方便的时间观看。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卫玉</cp:lastModifiedBy>
  <cp:revision>91</cp:revision>
  <dcterms:created xsi:type="dcterms:W3CDTF">2019-11-05T05:20:00Z</dcterms:created>
  <dcterms:modified xsi:type="dcterms:W3CDTF">2020-02-11T12:11:00Z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